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8" r:id="rId2"/>
    <p:sldId id="260" r:id="rId3"/>
    <p:sldId id="277" r:id="rId4"/>
    <p:sldId id="27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1B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6" autoAdjust="0"/>
    <p:restoredTop sz="79760" autoAdjust="0"/>
  </p:normalViewPr>
  <p:slideViewPr>
    <p:cSldViewPr snapToGrid="0">
      <p:cViewPr varScale="1">
        <p:scale>
          <a:sx n="82" d="100"/>
          <a:sy n="82" d="100"/>
        </p:scale>
        <p:origin x="14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603C67-805C-418A-BC5B-DCFC6F2BA9DF}" type="datetimeFigureOut">
              <a:rPr lang="en-US" smtClean="0"/>
              <a:t>3/4/2025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DFC5E4-3199-4D98-8DF6-E745F0EA531B}" type="slidenum">
              <a:rPr lang="en-US" smtClean="0"/>
              <a:t>‹#›</a:t>
            </a:fld>
            <a:endParaRPr lang="en-US"/>
          </a:p>
        </p:txBody>
      </p:sp>
    </p:spTree>
    <p:extLst>
      <p:ext uri="{BB962C8B-B14F-4D97-AF65-F5344CB8AC3E}">
        <p14:creationId xmlns:p14="http://schemas.microsoft.com/office/powerpoint/2010/main" val="4226862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a:t>AmeriCorps is a type of national service.</a:t>
            </a:r>
          </a:p>
          <a:p>
            <a:pPr marL="171450" indent="-171450">
              <a:buFont typeface="Arial" panose="020B0604020202020204" pitchFamily="34" charset="0"/>
              <a:buChar char="•"/>
            </a:pPr>
            <a:r>
              <a:rPr lang="en-US" b="1" dirty="0"/>
              <a:t>When you serve, you agree to full-time service for a term with an organization that is meeting s specific community need (hunger, job skills, literacy, habitat restoration, etc.)</a:t>
            </a:r>
          </a:p>
          <a:p>
            <a:pPr marL="171450" indent="-171450">
              <a:buFont typeface="Arial" panose="020B0604020202020204" pitchFamily="34" charset="0"/>
              <a:buChar char="•"/>
            </a:pPr>
            <a:r>
              <a:rPr lang="en-US" b="1" dirty="0"/>
              <a:t>Members live modestly on a monthly stipend.</a:t>
            </a:r>
          </a:p>
          <a:p>
            <a:pPr marL="171450" indent="-171450">
              <a:buFont typeface="Arial" panose="020B0604020202020204" pitchFamily="34" charset="0"/>
              <a:buChar char="•"/>
            </a:pPr>
            <a:r>
              <a:rPr lang="en-US" b="1" dirty="0"/>
              <a:t>The stipend is at least $1,942 per month before tax, but some sites may choose to offer a higher stipend amount. The stipend for our positions is $XXXX</a:t>
            </a:r>
          </a:p>
          <a:p>
            <a:pPr marL="171450" indent="-171450">
              <a:buFont typeface="Arial" panose="020B0604020202020204" pitchFamily="34" charset="0"/>
              <a:buChar char="•"/>
            </a:pPr>
            <a:r>
              <a:rPr lang="en-US" dirty="0"/>
              <a:t>The stipend amount is always listed in the announcement on the AmeriCorps site.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Members receive medical insurance.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Members earn an education award of up to $7,395 (equal to the Pell Grant) when they complete a full term of service.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Members who complete a shorter term of service will receive a prorated education award. </a:t>
            </a:r>
          </a:p>
        </p:txBody>
      </p:sp>
      <p:sp>
        <p:nvSpPr>
          <p:cNvPr id="4" name="Slide Number Placeholder 3"/>
          <p:cNvSpPr>
            <a:spLocks noGrp="1"/>
          </p:cNvSpPr>
          <p:nvPr>
            <p:ph type="sldNum" sz="quarter" idx="5"/>
          </p:nvPr>
        </p:nvSpPr>
        <p:spPr/>
        <p:txBody>
          <a:bodyPr/>
          <a:lstStyle/>
          <a:p>
            <a:fld id="{9FDFC5E4-3199-4D98-8DF6-E745F0EA531B}" type="slidenum">
              <a:rPr lang="en-US" smtClean="0"/>
              <a:t>1</a:t>
            </a:fld>
            <a:endParaRPr lang="en-US"/>
          </a:p>
        </p:txBody>
      </p:sp>
    </p:spTree>
    <p:extLst>
      <p:ext uri="{BB962C8B-B14F-4D97-AF65-F5344CB8AC3E}">
        <p14:creationId xmlns:p14="http://schemas.microsoft.com/office/powerpoint/2010/main" val="2358891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Share what the different projects and positions are at your site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Share what your site’s focus area 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List all the possible focus areas for WSC positions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Disaster Services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Economic Opportunity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Education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Environmental Stewardship</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Healthy Futures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Veterans and Military Families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5"/>
          </p:nvPr>
        </p:nvSpPr>
        <p:spPr/>
        <p:txBody>
          <a:bodyPr/>
          <a:lstStyle/>
          <a:p>
            <a:fld id="{9FDFC5E4-3199-4D98-8DF6-E745F0EA531B}" type="slidenum">
              <a:rPr lang="en-US" smtClean="0"/>
              <a:t>2</a:t>
            </a:fld>
            <a:endParaRPr lang="en-US"/>
          </a:p>
        </p:txBody>
      </p:sp>
    </p:spTree>
    <p:extLst>
      <p:ext uri="{BB962C8B-B14F-4D97-AF65-F5344CB8AC3E}">
        <p14:creationId xmlns:p14="http://schemas.microsoft.com/office/powerpoint/2010/main" val="2644640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F5768-578B-4B7D-60AF-EAA75D0DA9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D21EB6-341C-E367-8555-18E90EB7F0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D5D4BA-6927-8038-CC72-63D2A694A549}"/>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Service is term limited. This means when your term ends, your position ends.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Service terms are bundled by number of hours and length of time served.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Leave is handled differently. Members do not accrue sick or vacation leave.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Members can and do take some time off around the holidays or normal break times for the organization they are serving in or take a break from service when sick, but time off is extremely limited. Members work closely with the site to make sure they are in compliance with service requirements and may need to arrange alternative service activities if their site is closed for long periods of time.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Sites provide significant professional mentoring and see hosting AmeriCorps members as a way to build future professionals in their field.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Stipend is fixed monthly amount for the term; members are typically paid twice a month.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Stipend is currently between $1,942 - $3,723 before tax.</a:t>
            </a: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Education award is contingent on successful completion of your term.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dirty="0"/>
              <a:t>Education award can be used to pay for future schooling or pay back student loans.</a:t>
            </a:r>
          </a:p>
          <a:p>
            <a:pPr marL="171450" indent="-171450">
              <a:buFont typeface="Arial" panose="020B0604020202020204" pitchFamily="34" charset="0"/>
              <a:buChar char="•"/>
            </a:pPr>
            <a:r>
              <a:rPr lang="en-US" dirty="0"/>
              <a:t>The service term length impacts the education award, but not the stipend amount</a:t>
            </a:r>
          </a:p>
        </p:txBody>
      </p:sp>
      <p:sp>
        <p:nvSpPr>
          <p:cNvPr id="4" name="Slide Number Placeholder 3">
            <a:extLst>
              <a:ext uri="{FF2B5EF4-FFF2-40B4-BE49-F238E27FC236}">
                <a16:creationId xmlns:a16="http://schemas.microsoft.com/office/drawing/2014/main" id="{B42D8C7D-232C-85E2-94D2-1C76F5FC7ADF}"/>
              </a:ext>
            </a:extLst>
          </p:cNvPr>
          <p:cNvSpPr>
            <a:spLocks noGrp="1"/>
          </p:cNvSpPr>
          <p:nvPr>
            <p:ph type="sldNum" sz="quarter" idx="5"/>
          </p:nvPr>
        </p:nvSpPr>
        <p:spPr/>
        <p:txBody>
          <a:bodyPr/>
          <a:lstStyle/>
          <a:p>
            <a:fld id="{9FDFC5E4-3199-4D98-8DF6-E745F0EA531B}" type="slidenum">
              <a:rPr lang="en-US" smtClean="0"/>
              <a:t>3</a:t>
            </a:fld>
            <a:endParaRPr lang="en-US"/>
          </a:p>
        </p:txBody>
      </p:sp>
    </p:spTree>
    <p:extLst>
      <p:ext uri="{BB962C8B-B14F-4D97-AF65-F5344CB8AC3E}">
        <p14:creationId xmlns:p14="http://schemas.microsoft.com/office/powerpoint/2010/main" val="3938071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CB1CE-C4E6-727D-1BBB-8E002DAE79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1BFA34-4C8F-2691-D79F-4E35851122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03C29B-08BA-D82E-344A-7D5179553A80}"/>
              </a:ext>
            </a:extLst>
          </p:cNvPr>
          <p:cNvSpPr>
            <a:spLocks noGrp="1"/>
          </p:cNvSpPr>
          <p:nvPr>
            <p:ph type="body" idx="1"/>
          </p:nvPr>
        </p:nvSpPr>
        <p:spPr/>
        <p:txBody>
          <a:bodyPr/>
          <a:lstStyle/>
          <a:p>
            <a:pPr marL="171450" indent="-171450">
              <a:buFont typeface="Arial" panose="020B0604020202020204" pitchFamily="34" charset="0"/>
              <a:buChar char="•"/>
            </a:pPr>
            <a:r>
              <a:rPr lang="en-US" dirty="0"/>
              <a:t>There are many different models for AmeriCorps service.</a:t>
            </a:r>
          </a:p>
          <a:p>
            <a:pPr marL="171450" indent="-171450">
              <a:buFont typeface="Arial" panose="020B0604020202020204" pitchFamily="34" charset="0"/>
              <a:buChar char="•"/>
            </a:pPr>
            <a:r>
              <a:rPr lang="en-US" dirty="0"/>
              <a:t>I’ve dropped a link to the national AmeriCorps website in the chat so you can explore all your options.</a:t>
            </a:r>
          </a:p>
          <a:p>
            <a:pPr marL="171450" indent="-171450">
              <a:buFont typeface="Arial" panose="020B0604020202020204" pitchFamily="34" charset="0"/>
              <a:buChar char="•"/>
            </a:pPr>
            <a:r>
              <a:rPr lang="en-US" dirty="0"/>
              <a:t>If you think you might want to serve in Washington, I hope you will fill out our interest form and register to attend our “Get Ready to Serve” webinar where we’ll dig into the search and application process.</a:t>
            </a:r>
          </a:p>
          <a:p>
            <a:pPr marL="171450" indent="-171450">
              <a:buFont typeface="Arial" panose="020B0604020202020204" pitchFamily="34" charset="0"/>
              <a:buChar char="•"/>
            </a:pPr>
            <a:r>
              <a:rPr lang="en-US" dirty="0"/>
              <a:t>Any additional </a:t>
            </a:r>
            <a:r>
              <a:rPr lang="en-US"/>
              <a:t>questions?</a:t>
            </a:r>
            <a:endParaRPr lang="en-US" dirty="0"/>
          </a:p>
        </p:txBody>
      </p:sp>
      <p:sp>
        <p:nvSpPr>
          <p:cNvPr id="4" name="Slide Number Placeholder 3">
            <a:extLst>
              <a:ext uri="{FF2B5EF4-FFF2-40B4-BE49-F238E27FC236}">
                <a16:creationId xmlns:a16="http://schemas.microsoft.com/office/drawing/2014/main" id="{7CC9F86B-2880-4972-2F27-0198EB5D67A2}"/>
              </a:ext>
            </a:extLst>
          </p:cNvPr>
          <p:cNvSpPr>
            <a:spLocks noGrp="1"/>
          </p:cNvSpPr>
          <p:nvPr>
            <p:ph type="sldNum" sz="quarter" idx="5"/>
          </p:nvPr>
        </p:nvSpPr>
        <p:spPr/>
        <p:txBody>
          <a:bodyPr/>
          <a:lstStyle/>
          <a:p>
            <a:fld id="{9FDFC5E4-3199-4D98-8DF6-E745F0EA531B}" type="slidenum">
              <a:rPr lang="en-US" smtClean="0"/>
              <a:t>4</a:t>
            </a:fld>
            <a:endParaRPr lang="en-US"/>
          </a:p>
        </p:txBody>
      </p:sp>
    </p:spTree>
    <p:extLst>
      <p:ext uri="{BB962C8B-B14F-4D97-AF65-F5344CB8AC3E}">
        <p14:creationId xmlns:p14="http://schemas.microsoft.com/office/powerpoint/2010/main" val="2548163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209F6-66F4-00C6-1D6F-3FE8DF9AE2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4CE66E-40FF-E6D8-5D18-8A3292668D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1CDD234-0BB8-B1C3-E736-A4B66875F937}"/>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5" name="Footer Placeholder 4">
            <a:extLst>
              <a:ext uri="{FF2B5EF4-FFF2-40B4-BE49-F238E27FC236}">
                <a16:creationId xmlns:a16="http://schemas.microsoft.com/office/drawing/2014/main" id="{00A9AE2B-67BC-8C6A-709B-5ED4F9A712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989023-B0F8-917A-CA2E-F24177D8F6E5}"/>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2942219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6F59C-C269-DC05-15AE-D1531AB66B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A1609C-4A54-CDE8-E3C5-BEB80B39D9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9C0606-FA9A-3CF7-8270-EE3E402B0040}"/>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5" name="Footer Placeholder 4">
            <a:extLst>
              <a:ext uri="{FF2B5EF4-FFF2-40B4-BE49-F238E27FC236}">
                <a16:creationId xmlns:a16="http://schemas.microsoft.com/office/drawing/2014/main" id="{F33AEE96-E52E-5E65-1845-FB5227FB29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6DFBF-0BE0-E416-BA27-6BDF65669944}"/>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63160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11C4BA-5441-0828-FE7E-B88A03D325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5F6B04F-B96A-7775-F17D-B51587A00A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34A13F-8F60-AEBE-88F3-8AEEC3AC2AEE}"/>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5" name="Footer Placeholder 4">
            <a:extLst>
              <a:ext uri="{FF2B5EF4-FFF2-40B4-BE49-F238E27FC236}">
                <a16:creationId xmlns:a16="http://schemas.microsoft.com/office/drawing/2014/main" id="{4F56DBCC-DC81-229B-21A5-AAB296C4C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9DDA27-355F-6647-1DEC-611CFAEF6052}"/>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2883649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C134A-0459-A7F2-7F96-9F2733E17E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8F04C2-0622-DEB6-034C-DF9CB5F089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467E6-87D6-29D3-A226-E43A7F22571A}"/>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5" name="Footer Placeholder 4">
            <a:extLst>
              <a:ext uri="{FF2B5EF4-FFF2-40B4-BE49-F238E27FC236}">
                <a16:creationId xmlns:a16="http://schemas.microsoft.com/office/drawing/2014/main" id="{1A3CFD7B-78AE-006B-92F7-EA6C2A46A6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A6B1BF-111E-DE5D-F027-3D7C322EA802}"/>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379198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F48D2-278D-7FC6-DA9F-755F60AF35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454FE9-0024-4B3D-9D04-2B27A979DF2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F62619-101F-3E29-F962-9F6316B5B70E}"/>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5" name="Footer Placeholder 4">
            <a:extLst>
              <a:ext uri="{FF2B5EF4-FFF2-40B4-BE49-F238E27FC236}">
                <a16:creationId xmlns:a16="http://schemas.microsoft.com/office/drawing/2014/main" id="{F938237C-1CB4-0BA0-F9F8-C9AA7A7516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8ECDF0-326F-488E-C5DD-971EDBC90BC6}"/>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658081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184C0-B541-D72A-8359-111EC707A6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D0DA35-848E-6C16-506F-8280E9112F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14A873-ADCC-A1D0-B4AC-BD89392B89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B5BC0C-47E2-2B01-B063-0196736BDAC8}"/>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6" name="Footer Placeholder 5">
            <a:extLst>
              <a:ext uri="{FF2B5EF4-FFF2-40B4-BE49-F238E27FC236}">
                <a16:creationId xmlns:a16="http://schemas.microsoft.com/office/drawing/2014/main" id="{D412DEC1-11E0-A9A1-3A9F-B242E1CF0D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3196E0-F77E-2828-DAB7-C531D16223D8}"/>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3677665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8BA-9A3A-163A-6649-2BCFE48F68D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02E2FE-8305-FC03-4567-43BE954725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9EF7E5-D1B4-CFDB-53E8-9D328ABD7D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506E0F-1011-3E66-111A-E5F0EACD49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5064EE-11CE-96F6-F32A-21C94FAAD0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0FBF7C-94FD-EE6C-C008-E83A0C2628FA}"/>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8" name="Footer Placeholder 7">
            <a:extLst>
              <a:ext uri="{FF2B5EF4-FFF2-40B4-BE49-F238E27FC236}">
                <a16:creationId xmlns:a16="http://schemas.microsoft.com/office/drawing/2014/main" id="{E194C0F9-16BF-59AE-580C-88707A9FB8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851AFB-31DA-BBE5-CDC3-34E66D733287}"/>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141867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4A17D-3281-F82E-0E39-883ACA1345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68322D-0D7F-EC11-78C0-FFC554CFDCC5}"/>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4" name="Footer Placeholder 3">
            <a:extLst>
              <a:ext uri="{FF2B5EF4-FFF2-40B4-BE49-F238E27FC236}">
                <a16:creationId xmlns:a16="http://schemas.microsoft.com/office/drawing/2014/main" id="{4AC43F01-A990-A15B-59D6-3A1BC593FF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90C949-996A-8423-63F0-81EF7A0BB814}"/>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1961033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BF56B8-5307-6149-C283-6D80F1383AA9}"/>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3" name="Footer Placeholder 2">
            <a:extLst>
              <a:ext uri="{FF2B5EF4-FFF2-40B4-BE49-F238E27FC236}">
                <a16:creationId xmlns:a16="http://schemas.microsoft.com/office/drawing/2014/main" id="{9D891781-D569-F9C6-937C-F3C2133D91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6E43F0-60E0-ED44-6547-DEC89B7F399C}"/>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3051956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61336-29D6-6F82-950A-880E16B8DB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9BEE78-BA1F-01C6-0FB3-E62D9EB7A9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953F634-8E17-26E4-36DA-7B540D2BB6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B356DB-3F01-D54E-45E3-4C9AA323176A}"/>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6" name="Footer Placeholder 5">
            <a:extLst>
              <a:ext uri="{FF2B5EF4-FFF2-40B4-BE49-F238E27FC236}">
                <a16:creationId xmlns:a16="http://schemas.microsoft.com/office/drawing/2014/main" id="{85321542-A6EB-D78A-BC44-BF0A5D3024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8A018E-5235-B795-5B5A-9026DE38CF39}"/>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3677604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582F1-1B1D-4A3B-2891-C9515BA953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0F26E4-5410-D5B5-FBBB-CF21415C60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198426B-B945-0D1B-DF54-C47381FCEA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183CC5-F219-3D85-BDBF-CDCD212C5F15}"/>
              </a:ext>
            </a:extLst>
          </p:cNvPr>
          <p:cNvSpPr>
            <a:spLocks noGrp="1"/>
          </p:cNvSpPr>
          <p:nvPr>
            <p:ph type="dt" sz="half" idx="10"/>
          </p:nvPr>
        </p:nvSpPr>
        <p:spPr/>
        <p:txBody>
          <a:bodyPr/>
          <a:lstStyle/>
          <a:p>
            <a:fld id="{7BE3F561-B891-41BA-A64F-0A156551777D}" type="datetimeFigureOut">
              <a:rPr lang="en-US" smtClean="0"/>
              <a:t>3/4/2025</a:t>
            </a:fld>
            <a:endParaRPr lang="en-US"/>
          </a:p>
        </p:txBody>
      </p:sp>
      <p:sp>
        <p:nvSpPr>
          <p:cNvPr id="6" name="Footer Placeholder 5">
            <a:extLst>
              <a:ext uri="{FF2B5EF4-FFF2-40B4-BE49-F238E27FC236}">
                <a16:creationId xmlns:a16="http://schemas.microsoft.com/office/drawing/2014/main" id="{B28A0E0A-0E79-7CD2-62D2-4CA6D12B3F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FFCF80-F4A6-4824-812D-2F92606A67F1}"/>
              </a:ext>
            </a:extLst>
          </p:cNvPr>
          <p:cNvSpPr>
            <a:spLocks noGrp="1"/>
          </p:cNvSpPr>
          <p:nvPr>
            <p:ph type="sldNum" sz="quarter" idx="12"/>
          </p:nvPr>
        </p:nvSpPr>
        <p:spPr/>
        <p:txBody>
          <a:bodyPr/>
          <a:lstStyle/>
          <a:p>
            <a:fld id="{9E9377E7-614B-4C5F-AC35-24141CB29347}" type="slidenum">
              <a:rPr lang="en-US" smtClean="0"/>
              <a:t>‹#›</a:t>
            </a:fld>
            <a:endParaRPr lang="en-US"/>
          </a:p>
        </p:txBody>
      </p:sp>
    </p:spTree>
    <p:extLst>
      <p:ext uri="{BB962C8B-B14F-4D97-AF65-F5344CB8AC3E}">
        <p14:creationId xmlns:p14="http://schemas.microsoft.com/office/powerpoint/2010/main" val="2640935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92E4B7-F505-4CFE-EF27-F446C2B652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06E23C-5224-1EC3-1F02-194454C072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9D8F6D-A780-3777-5DA9-908FF6E399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BE3F561-B891-41BA-A64F-0A156551777D}" type="datetimeFigureOut">
              <a:rPr lang="en-US" smtClean="0"/>
              <a:t>3/4/2025</a:t>
            </a:fld>
            <a:endParaRPr lang="en-US"/>
          </a:p>
        </p:txBody>
      </p:sp>
      <p:sp>
        <p:nvSpPr>
          <p:cNvPr id="5" name="Footer Placeholder 4">
            <a:extLst>
              <a:ext uri="{FF2B5EF4-FFF2-40B4-BE49-F238E27FC236}">
                <a16:creationId xmlns:a16="http://schemas.microsoft.com/office/drawing/2014/main" id="{B05F5732-90F7-0091-7C43-7EA55AA0B7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96F85D0-A7D8-28B9-987A-C1EF76F98B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9377E7-614B-4C5F-AC35-24141CB29347}" type="slidenum">
              <a:rPr lang="en-US" smtClean="0"/>
              <a:t>‹#›</a:t>
            </a:fld>
            <a:endParaRPr lang="en-US"/>
          </a:p>
        </p:txBody>
      </p:sp>
    </p:spTree>
    <p:extLst>
      <p:ext uri="{BB962C8B-B14F-4D97-AF65-F5344CB8AC3E}">
        <p14:creationId xmlns:p14="http://schemas.microsoft.com/office/powerpoint/2010/main" val="3006082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4B105-5BCA-BF48-843A-001C10E5B206}"/>
            </a:ext>
          </a:extLst>
        </p:cNvPr>
        <p:cNvGrpSpPr/>
        <p:nvPr/>
      </p:nvGrpSpPr>
      <p:grpSpPr>
        <a:xfrm>
          <a:off x="0" y="0"/>
          <a:ext cx="0" cy="0"/>
          <a:chOff x="0" y="0"/>
          <a:chExt cx="0" cy="0"/>
        </a:xfrm>
      </p:grpSpPr>
      <p:pic>
        <p:nvPicPr>
          <p:cNvPr id="6" name="Picture 5" descr="blue and green curved lines">
            <a:extLst>
              <a:ext uri="{FF2B5EF4-FFF2-40B4-BE49-F238E27FC236}">
                <a16:creationId xmlns:a16="http://schemas.microsoft.com/office/drawing/2014/main" id="{9D5E376A-03BD-15FA-5AD3-2617FD1031E6}"/>
              </a:ext>
            </a:extLst>
          </p:cNvPr>
          <p:cNvPicPr>
            <a:picLocks noChangeAspect="1"/>
          </p:cNvPicPr>
          <p:nvPr/>
        </p:nvPicPr>
        <p:blipFill rotWithShape="1">
          <a:blip r:embed="rId3">
            <a:extLst>
              <a:ext uri="{28A0092B-C50C-407E-A947-70E740481C1C}">
                <a14:useLocalDpi xmlns:a14="http://schemas.microsoft.com/office/drawing/2010/main" val="0"/>
              </a:ext>
            </a:extLst>
          </a:blip>
          <a:srcRect l="40116" r="34205" b="44733"/>
          <a:stretch/>
        </p:blipFill>
        <p:spPr>
          <a:xfrm flipH="1">
            <a:off x="-1" y="-38779"/>
            <a:ext cx="2477730" cy="6896780"/>
          </a:xfrm>
          <a:prstGeom prst="rect">
            <a:avLst/>
          </a:prstGeom>
        </p:spPr>
      </p:pic>
      <p:sp>
        <p:nvSpPr>
          <p:cNvPr id="2" name="Title 1">
            <a:extLst>
              <a:ext uri="{FF2B5EF4-FFF2-40B4-BE49-F238E27FC236}">
                <a16:creationId xmlns:a16="http://schemas.microsoft.com/office/drawing/2014/main" id="{9AE13D9A-B486-18FA-8E61-9F4F5709C5FD}"/>
              </a:ext>
            </a:extLst>
          </p:cNvPr>
          <p:cNvSpPr>
            <a:spLocks noGrp="1"/>
          </p:cNvSpPr>
          <p:nvPr>
            <p:ph type="ctrTitle"/>
          </p:nvPr>
        </p:nvSpPr>
        <p:spPr>
          <a:xfrm>
            <a:off x="2477729" y="1087901"/>
            <a:ext cx="8924839" cy="858203"/>
          </a:xfrm>
        </p:spPr>
        <p:txBody>
          <a:bodyPr>
            <a:noAutofit/>
          </a:bodyPr>
          <a:lstStyle/>
          <a:p>
            <a:pPr algn="l"/>
            <a:r>
              <a:rPr lang="en-US" sz="4800" dirty="0">
                <a:solidFill>
                  <a:srgbClr val="141B35"/>
                </a:solidFill>
                <a:latin typeface="Aptos Black" panose="020B0004020202020204" pitchFamily="34" charset="0"/>
              </a:rPr>
              <a:t>What is Washington Service Corps?</a:t>
            </a:r>
          </a:p>
        </p:txBody>
      </p:sp>
      <p:sp>
        <p:nvSpPr>
          <p:cNvPr id="3" name="Subtitle 2">
            <a:extLst>
              <a:ext uri="{FF2B5EF4-FFF2-40B4-BE49-F238E27FC236}">
                <a16:creationId xmlns:a16="http://schemas.microsoft.com/office/drawing/2014/main" id="{39C0627E-1CCD-7C3E-6EBE-B10FB3FB242D}"/>
              </a:ext>
            </a:extLst>
          </p:cNvPr>
          <p:cNvSpPr>
            <a:spLocks noGrp="1"/>
          </p:cNvSpPr>
          <p:nvPr>
            <p:ph type="subTitle" idx="1"/>
          </p:nvPr>
        </p:nvSpPr>
        <p:spPr>
          <a:xfrm>
            <a:off x="2477729" y="2158383"/>
            <a:ext cx="8694576" cy="1655762"/>
          </a:xfrm>
        </p:spPr>
        <p:txBody>
          <a:bodyPr>
            <a:noAutofit/>
          </a:bodyPr>
          <a:lstStyle/>
          <a:p>
            <a:pPr marL="457200" indent="-457200" algn="l">
              <a:buFont typeface="Arial" panose="020B0604020202020204" pitchFamily="34" charset="0"/>
              <a:buChar char="•"/>
            </a:pPr>
            <a:r>
              <a:rPr lang="en-US" sz="2800" dirty="0">
                <a:solidFill>
                  <a:srgbClr val="141B35"/>
                </a:solidFill>
              </a:rPr>
              <a:t>Washington’s largest AmeriCorps program.</a:t>
            </a:r>
          </a:p>
          <a:p>
            <a:pPr marL="457200" indent="-457200" algn="l">
              <a:buFont typeface="Arial" panose="020B0604020202020204" pitchFamily="34" charset="0"/>
              <a:buChar char="•"/>
            </a:pPr>
            <a:r>
              <a:rPr lang="en-US" sz="2800" dirty="0">
                <a:solidFill>
                  <a:srgbClr val="141B35"/>
                </a:solidFill>
              </a:rPr>
              <a:t>Long-term service position where you help your community and explore or prepare for a career.</a:t>
            </a:r>
          </a:p>
          <a:p>
            <a:pPr marL="457200" indent="-457200" algn="l">
              <a:buFont typeface="Arial" panose="020B0604020202020204" pitchFamily="34" charset="0"/>
              <a:buChar char="•"/>
            </a:pPr>
            <a:r>
              <a:rPr lang="en-US" sz="2800" dirty="0">
                <a:solidFill>
                  <a:srgbClr val="141B35"/>
                </a:solidFill>
              </a:rPr>
              <a:t>Members serve full time in a specific organization for a term (typically 1700 hours over 10.5 months)</a:t>
            </a:r>
          </a:p>
          <a:p>
            <a:pPr marL="457200" indent="-457200" algn="l">
              <a:buFont typeface="Arial" panose="020B0604020202020204" pitchFamily="34" charset="0"/>
              <a:buChar char="•"/>
            </a:pPr>
            <a:r>
              <a:rPr lang="en-US" sz="2800" dirty="0">
                <a:solidFill>
                  <a:srgbClr val="141B35"/>
                </a:solidFill>
              </a:rPr>
              <a:t>Members receive a stipend, education award, and other supports.</a:t>
            </a:r>
          </a:p>
        </p:txBody>
      </p:sp>
      <p:pic>
        <p:nvPicPr>
          <p:cNvPr id="8" name="Picture 7" descr="Tri logos for Washington Reading Corps, Washington Service Corps, and AmeriCorps Washington">
            <a:extLst>
              <a:ext uri="{FF2B5EF4-FFF2-40B4-BE49-F238E27FC236}">
                <a16:creationId xmlns:a16="http://schemas.microsoft.com/office/drawing/2014/main" id="{3A69743D-7B54-01DF-C4F4-3779EAA2D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29600" y="5376113"/>
            <a:ext cx="3759200" cy="1244668"/>
          </a:xfrm>
          <a:prstGeom prst="rect">
            <a:avLst/>
          </a:prstGeom>
        </p:spPr>
      </p:pic>
    </p:spTree>
    <p:extLst>
      <p:ext uri="{BB962C8B-B14F-4D97-AF65-F5344CB8AC3E}">
        <p14:creationId xmlns:p14="http://schemas.microsoft.com/office/powerpoint/2010/main" val="1315546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C589D-B45F-7447-885A-7EB1589B2D2B}"/>
            </a:ext>
          </a:extLst>
        </p:cNvPr>
        <p:cNvGrpSpPr/>
        <p:nvPr/>
      </p:nvGrpSpPr>
      <p:grpSpPr>
        <a:xfrm>
          <a:off x="0" y="0"/>
          <a:ext cx="0" cy="0"/>
          <a:chOff x="0" y="0"/>
          <a:chExt cx="0" cy="0"/>
        </a:xfrm>
      </p:grpSpPr>
      <p:pic>
        <p:nvPicPr>
          <p:cNvPr id="6" name="Picture 5" descr="blue and green curved lines">
            <a:extLst>
              <a:ext uri="{FF2B5EF4-FFF2-40B4-BE49-F238E27FC236}">
                <a16:creationId xmlns:a16="http://schemas.microsoft.com/office/drawing/2014/main" id="{09F061A5-151C-321F-553B-603C1F3C0100}"/>
              </a:ext>
            </a:extLst>
          </p:cNvPr>
          <p:cNvPicPr>
            <a:picLocks noChangeAspect="1"/>
          </p:cNvPicPr>
          <p:nvPr/>
        </p:nvPicPr>
        <p:blipFill rotWithShape="1">
          <a:blip r:embed="rId3">
            <a:extLst>
              <a:ext uri="{28A0092B-C50C-407E-A947-70E740481C1C}">
                <a14:useLocalDpi xmlns:a14="http://schemas.microsoft.com/office/drawing/2010/main" val="0"/>
              </a:ext>
            </a:extLst>
          </a:blip>
          <a:srcRect l="40116" r="34205" b="44733"/>
          <a:stretch/>
        </p:blipFill>
        <p:spPr>
          <a:xfrm flipH="1">
            <a:off x="-1" y="-38779"/>
            <a:ext cx="2477730" cy="6896780"/>
          </a:xfrm>
          <a:prstGeom prst="rect">
            <a:avLst/>
          </a:prstGeom>
        </p:spPr>
      </p:pic>
      <p:sp>
        <p:nvSpPr>
          <p:cNvPr id="2" name="Title 1">
            <a:extLst>
              <a:ext uri="{FF2B5EF4-FFF2-40B4-BE49-F238E27FC236}">
                <a16:creationId xmlns:a16="http://schemas.microsoft.com/office/drawing/2014/main" id="{39449BC3-5E9C-1CB6-D35D-EF37562F38B9}"/>
              </a:ext>
            </a:extLst>
          </p:cNvPr>
          <p:cNvSpPr>
            <a:spLocks noGrp="1"/>
          </p:cNvSpPr>
          <p:nvPr>
            <p:ph type="ctrTitle"/>
          </p:nvPr>
        </p:nvSpPr>
        <p:spPr>
          <a:xfrm>
            <a:off x="2477727" y="1232967"/>
            <a:ext cx="8410667" cy="858203"/>
          </a:xfrm>
        </p:spPr>
        <p:txBody>
          <a:bodyPr>
            <a:noAutofit/>
          </a:bodyPr>
          <a:lstStyle/>
          <a:p>
            <a:pPr algn="l"/>
            <a:r>
              <a:rPr lang="en-US" sz="4800" dirty="0">
                <a:solidFill>
                  <a:srgbClr val="141B35"/>
                </a:solidFill>
                <a:latin typeface="Aptos Black" panose="020B0004020202020204" pitchFamily="34" charset="0"/>
              </a:rPr>
              <a:t>What do our Washington Service Corps members do?</a:t>
            </a:r>
          </a:p>
        </p:txBody>
      </p:sp>
      <p:sp>
        <p:nvSpPr>
          <p:cNvPr id="3" name="Subtitle 2">
            <a:extLst>
              <a:ext uri="{FF2B5EF4-FFF2-40B4-BE49-F238E27FC236}">
                <a16:creationId xmlns:a16="http://schemas.microsoft.com/office/drawing/2014/main" id="{D04B3701-287C-1601-4E1C-A1B486823364}"/>
              </a:ext>
            </a:extLst>
          </p:cNvPr>
          <p:cNvSpPr>
            <a:spLocks noGrp="1"/>
          </p:cNvSpPr>
          <p:nvPr>
            <p:ph type="subTitle" idx="1"/>
          </p:nvPr>
        </p:nvSpPr>
        <p:spPr>
          <a:xfrm>
            <a:off x="2477726" y="2366931"/>
            <a:ext cx="8873026" cy="1655762"/>
          </a:xfrm>
        </p:spPr>
        <p:txBody>
          <a:bodyPr>
            <a:noAutofit/>
          </a:bodyPr>
          <a:lstStyle/>
          <a:p>
            <a:pPr marL="457200" indent="-457200" algn="l">
              <a:buFont typeface="Arial" panose="020B0604020202020204" pitchFamily="34" charset="0"/>
              <a:buChar char="•"/>
            </a:pPr>
            <a:r>
              <a:rPr lang="en-US" sz="2800" dirty="0">
                <a:solidFill>
                  <a:srgbClr val="141B35"/>
                </a:solidFill>
              </a:rPr>
              <a:t>Increase our program reach</a:t>
            </a:r>
          </a:p>
          <a:p>
            <a:pPr marL="457200" indent="-457200" algn="l">
              <a:buFont typeface="Arial" panose="020B0604020202020204" pitchFamily="34" charset="0"/>
              <a:buChar char="•"/>
            </a:pPr>
            <a:r>
              <a:rPr lang="en-US" sz="2800" dirty="0">
                <a:solidFill>
                  <a:srgbClr val="141B35"/>
                </a:solidFill>
              </a:rPr>
              <a:t>Expand the programming we offer</a:t>
            </a:r>
          </a:p>
          <a:p>
            <a:pPr marL="457200" indent="-457200" algn="l">
              <a:buFont typeface="Arial" panose="020B0604020202020204" pitchFamily="34" charset="0"/>
              <a:buChar char="•"/>
            </a:pPr>
            <a:endParaRPr lang="en-US" sz="2800" dirty="0">
              <a:solidFill>
                <a:srgbClr val="141B35"/>
              </a:solidFill>
            </a:endParaRPr>
          </a:p>
        </p:txBody>
      </p:sp>
      <p:pic>
        <p:nvPicPr>
          <p:cNvPr id="8" name="Picture 7" descr="Tri logos for Washington Reading Corps, Washington Service Corps, and AmeriCorps Washington">
            <a:extLst>
              <a:ext uri="{FF2B5EF4-FFF2-40B4-BE49-F238E27FC236}">
                <a16:creationId xmlns:a16="http://schemas.microsoft.com/office/drawing/2014/main" id="{80781E00-0333-EEFF-FF79-8AEA6CB24D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29600" y="5376113"/>
            <a:ext cx="3759200" cy="1244668"/>
          </a:xfrm>
          <a:prstGeom prst="rect">
            <a:avLst/>
          </a:prstGeom>
        </p:spPr>
      </p:pic>
    </p:spTree>
    <p:extLst>
      <p:ext uri="{BB962C8B-B14F-4D97-AF65-F5344CB8AC3E}">
        <p14:creationId xmlns:p14="http://schemas.microsoft.com/office/powerpoint/2010/main" val="3981240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DA273-EB1D-F1A3-D25F-8652F13F3343}"/>
            </a:ext>
          </a:extLst>
        </p:cNvPr>
        <p:cNvGrpSpPr/>
        <p:nvPr/>
      </p:nvGrpSpPr>
      <p:grpSpPr>
        <a:xfrm>
          <a:off x="0" y="0"/>
          <a:ext cx="0" cy="0"/>
          <a:chOff x="0" y="0"/>
          <a:chExt cx="0" cy="0"/>
        </a:xfrm>
      </p:grpSpPr>
      <p:pic>
        <p:nvPicPr>
          <p:cNvPr id="6" name="Picture 5" descr="blue and green curved lines">
            <a:extLst>
              <a:ext uri="{FF2B5EF4-FFF2-40B4-BE49-F238E27FC236}">
                <a16:creationId xmlns:a16="http://schemas.microsoft.com/office/drawing/2014/main" id="{2A012817-DFF8-567B-C926-FB2DB04BF07F}"/>
              </a:ext>
            </a:extLst>
          </p:cNvPr>
          <p:cNvPicPr>
            <a:picLocks noChangeAspect="1"/>
          </p:cNvPicPr>
          <p:nvPr/>
        </p:nvPicPr>
        <p:blipFill rotWithShape="1">
          <a:blip r:embed="rId3">
            <a:extLst>
              <a:ext uri="{28A0092B-C50C-407E-A947-70E740481C1C}">
                <a14:useLocalDpi xmlns:a14="http://schemas.microsoft.com/office/drawing/2010/main" val="0"/>
              </a:ext>
            </a:extLst>
          </a:blip>
          <a:srcRect l="40116" r="34205" b="44733"/>
          <a:stretch/>
        </p:blipFill>
        <p:spPr>
          <a:xfrm flipH="1">
            <a:off x="-1" y="-38779"/>
            <a:ext cx="2477730" cy="6896780"/>
          </a:xfrm>
          <a:prstGeom prst="rect">
            <a:avLst/>
          </a:prstGeom>
        </p:spPr>
      </p:pic>
      <p:sp>
        <p:nvSpPr>
          <p:cNvPr id="2" name="Title 1">
            <a:extLst>
              <a:ext uri="{FF2B5EF4-FFF2-40B4-BE49-F238E27FC236}">
                <a16:creationId xmlns:a16="http://schemas.microsoft.com/office/drawing/2014/main" id="{69026C8C-E3A6-91CC-1B22-A3C68CDBC376}"/>
              </a:ext>
            </a:extLst>
          </p:cNvPr>
          <p:cNvSpPr>
            <a:spLocks noGrp="1"/>
          </p:cNvSpPr>
          <p:nvPr>
            <p:ph type="ctrTitle"/>
          </p:nvPr>
        </p:nvSpPr>
        <p:spPr>
          <a:xfrm>
            <a:off x="2477727" y="1232967"/>
            <a:ext cx="8410667" cy="858203"/>
          </a:xfrm>
        </p:spPr>
        <p:txBody>
          <a:bodyPr>
            <a:noAutofit/>
          </a:bodyPr>
          <a:lstStyle/>
          <a:p>
            <a:pPr algn="l"/>
            <a:r>
              <a:rPr lang="en-US" sz="4800" dirty="0">
                <a:solidFill>
                  <a:srgbClr val="141B35"/>
                </a:solidFill>
                <a:latin typeface="Aptos Black" panose="020B0004020202020204" pitchFamily="34" charset="0"/>
              </a:rPr>
              <a:t>How is service different from a job?</a:t>
            </a:r>
          </a:p>
        </p:txBody>
      </p:sp>
      <p:sp>
        <p:nvSpPr>
          <p:cNvPr id="3" name="Subtitle 2">
            <a:extLst>
              <a:ext uri="{FF2B5EF4-FFF2-40B4-BE49-F238E27FC236}">
                <a16:creationId xmlns:a16="http://schemas.microsoft.com/office/drawing/2014/main" id="{478D3404-BC7E-1E75-573F-C8E6F13F7445}"/>
              </a:ext>
            </a:extLst>
          </p:cNvPr>
          <p:cNvSpPr>
            <a:spLocks noGrp="1"/>
          </p:cNvSpPr>
          <p:nvPr>
            <p:ph type="subTitle" idx="1"/>
          </p:nvPr>
        </p:nvSpPr>
        <p:spPr>
          <a:xfrm>
            <a:off x="2477726" y="2366931"/>
            <a:ext cx="8873026" cy="1655762"/>
          </a:xfrm>
        </p:spPr>
        <p:txBody>
          <a:bodyPr>
            <a:noAutofit/>
          </a:bodyPr>
          <a:lstStyle/>
          <a:p>
            <a:pPr marL="457200" indent="-457200" algn="l">
              <a:buFont typeface="Arial" panose="020B0604020202020204" pitchFamily="34" charset="0"/>
              <a:buChar char="•"/>
            </a:pPr>
            <a:r>
              <a:rPr lang="en-US" sz="2800" dirty="0">
                <a:solidFill>
                  <a:srgbClr val="141B35"/>
                </a:solidFill>
              </a:rPr>
              <a:t>Term limited; time off differences</a:t>
            </a:r>
          </a:p>
          <a:p>
            <a:pPr marL="457200" indent="-457200" algn="l">
              <a:buFont typeface="Arial" panose="020B0604020202020204" pitchFamily="34" charset="0"/>
              <a:buChar char="•"/>
            </a:pPr>
            <a:r>
              <a:rPr lang="en-US" sz="2800" dirty="0">
                <a:solidFill>
                  <a:srgbClr val="141B35"/>
                </a:solidFill>
              </a:rPr>
              <a:t>Designed to be a supported experience for the member rather than just transactional</a:t>
            </a:r>
          </a:p>
          <a:p>
            <a:pPr marL="457200" indent="-457200" algn="l">
              <a:buFont typeface="Arial" panose="020B0604020202020204" pitchFamily="34" charset="0"/>
              <a:buChar char="•"/>
            </a:pPr>
            <a:r>
              <a:rPr lang="en-US" sz="2800" dirty="0">
                <a:solidFill>
                  <a:srgbClr val="141B35"/>
                </a:solidFill>
              </a:rPr>
              <a:t>Member receives a stipend rather than a wage</a:t>
            </a:r>
          </a:p>
          <a:p>
            <a:pPr marL="457200" indent="-457200" algn="l">
              <a:buFont typeface="Arial" panose="020B0604020202020204" pitchFamily="34" charset="0"/>
              <a:buChar char="•"/>
            </a:pPr>
            <a:r>
              <a:rPr lang="en-US" sz="2800" dirty="0">
                <a:solidFill>
                  <a:srgbClr val="141B35"/>
                </a:solidFill>
              </a:rPr>
              <a:t>Education award offers a significant benefit at the end of the service term</a:t>
            </a:r>
          </a:p>
        </p:txBody>
      </p:sp>
      <p:pic>
        <p:nvPicPr>
          <p:cNvPr id="8" name="Picture 7" descr="Tri logos for Washington Reading Corps, Washington Service Corps, and AmeriCorps Washington">
            <a:extLst>
              <a:ext uri="{FF2B5EF4-FFF2-40B4-BE49-F238E27FC236}">
                <a16:creationId xmlns:a16="http://schemas.microsoft.com/office/drawing/2014/main" id="{1DD4110F-039C-BB22-C844-886B96637B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29600" y="5376113"/>
            <a:ext cx="3759200" cy="1244668"/>
          </a:xfrm>
          <a:prstGeom prst="rect">
            <a:avLst/>
          </a:prstGeom>
        </p:spPr>
      </p:pic>
    </p:spTree>
    <p:extLst>
      <p:ext uri="{BB962C8B-B14F-4D97-AF65-F5344CB8AC3E}">
        <p14:creationId xmlns:p14="http://schemas.microsoft.com/office/powerpoint/2010/main" val="961649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C58F9-450A-0243-62C7-602C829648FB}"/>
            </a:ext>
          </a:extLst>
        </p:cNvPr>
        <p:cNvGrpSpPr/>
        <p:nvPr/>
      </p:nvGrpSpPr>
      <p:grpSpPr>
        <a:xfrm>
          <a:off x="0" y="0"/>
          <a:ext cx="0" cy="0"/>
          <a:chOff x="0" y="0"/>
          <a:chExt cx="0" cy="0"/>
        </a:xfrm>
      </p:grpSpPr>
      <p:pic>
        <p:nvPicPr>
          <p:cNvPr id="6" name="Picture 5" descr="blue and green curved lines">
            <a:extLst>
              <a:ext uri="{FF2B5EF4-FFF2-40B4-BE49-F238E27FC236}">
                <a16:creationId xmlns:a16="http://schemas.microsoft.com/office/drawing/2014/main" id="{DBEE03E6-B1EB-9809-6FCB-014F42AC74BD}"/>
              </a:ext>
            </a:extLst>
          </p:cNvPr>
          <p:cNvPicPr>
            <a:picLocks noChangeAspect="1"/>
          </p:cNvPicPr>
          <p:nvPr/>
        </p:nvPicPr>
        <p:blipFill rotWithShape="1">
          <a:blip r:embed="rId3">
            <a:extLst>
              <a:ext uri="{28A0092B-C50C-407E-A947-70E740481C1C}">
                <a14:useLocalDpi xmlns:a14="http://schemas.microsoft.com/office/drawing/2010/main" val="0"/>
              </a:ext>
            </a:extLst>
          </a:blip>
          <a:srcRect l="40116" r="34205" b="44733"/>
          <a:stretch/>
        </p:blipFill>
        <p:spPr>
          <a:xfrm flipH="1">
            <a:off x="-1" y="-38779"/>
            <a:ext cx="2477730" cy="6896780"/>
          </a:xfrm>
          <a:prstGeom prst="rect">
            <a:avLst/>
          </a:prstGeom>
        </p:spPr>
      </p:pic>
      <p:pic>
        <p:nvPicPr>
          <p:cNvPr id="8" name="Picture 7" descr="Tri logos for Washington Reading Corps, Washington Service Corps, and AmeriCorps Washington">
            <a:extLst>
              <a:ext uri="{FF2B5EF4-FFF2-40B4-BE49-F238E27FC236}">
                <a16:creationId xmlns:a16="http://schemas.microsoft.com/office/drawing/2014/main" id="{D63030EE-7DF9-28C8-E13C-981C7D1999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29600" y="5376113"/>
            <a:ext cx="3759200" cy="1244668"/>
          </a:xfrm>
          <a:prstGeom prst="rect">
            <a:avLst/>
          </a:prstGeom>
        </p:spPr>
      </p:pic>
      <p:sp>
        <p:nvSpPr>
          <p:cNvPr id="4" name="Rectangle 1">
            <a:extLst>
              <a:ext uri="{FF2B5EF4-FFF2-40B4-BE49-F238E27FC236}">
                <a16:creationId xmlns:a16="http://schemas.microsoft.com/office/drawing/2014/main" id="{7189ADF5-54D1-B502-65AA-BDCBE8CB3A9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Title 1">
            <a:extLst>
              <a:ext uri="{FF2B5EF4-FFF2-40B4-BE49-F238E27FC236}">
                <a16:creationId xmlns:a16="http://schemas.microsoft.com/office/drawing/2014/main" id="{E85F825E-6F8A-91F6-1637-F243B82D6832}"/>
              </a:ext>
            </a:extLst>
          </p:cNvPr>
          <p:cNvSpPr txBox="1">
            <a:spLocks/>
          </p:cNvSpPr>
          <p:nvPr/>
        </p:nvSpPr>
        <p:spPr>
          <a:xfrm>
            <a:off x="2477727" y="775662"/>
            <a:ext cx="8568225" cy="858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dirty="0">
                <a:solidFill>
                  <a:srgbClr val="141B35"/>
                </a:solidFill>
                <a:latin typeface="Aptos Black" panose="020B0004020202020204" pitchFamily="34" charset="0"/>
              </a:rPr>
              <a:t>Sign up to get more info about serving!</a:t>
            </a:r>
          </a:p>
        </p:txBody>
      </p:sp>
      <p:pic>
        <p:nvPicPr>
          <p:cNvPr id="9" name="Picture 8" descr="Qr code&#10;&#10;Description automatically generated">
            <a:extLst>
              <a:ext uri="{FF2B5EF4-FFF2-40B4-BE49-F238E27FC236}">
                <a16:creationId xmlns:a16="http://schemas.microsoft.com/office/drawing/2014/main" id="{ADF90240-908A-B408-82E9-A93C80D1113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77727" y="1606971"/>
            <a:ext cx="1828804" cy="1828804"/>
          </a:xfrm>
          <a:prstGeom prst="rect">
            <a:avLst/>
          </a:prstGeom>
        </p:spPr>
      </p:pic>
      <p:sp>
        <p:nvSpPr>
          <p:cNvPr id="12" name="Title 1">
            <a:extLst>
              <a:ext uri="{FF2B5EF4-FFF2-40B4-BE49-F238E27FC236}">
                <a16:creationId xmlns:a16="http://schemas.microsoft.com/office/drawing/2014/main" id="{C2BDC845-7CF4-040B-C912-F581F2E808D7}"/>
              </a:ext>
            </a:extLst>
          </p:cNvPr>
          <p:cNvSpPr txBox="1">
            <a:spLocks/>
          </p:cNvSpPr>
          <p:nvPr/>
        </p:nvSpPr>
        <p:spPr>
          <a:xfrm>
            <a:off x="2477725" y="4088808"/>
            <a:ext cx="8568225" cy="858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200" dirty="0">
                <a:solidFill>
                  <a:srgbClr val="141B35"/>
                </a:solidFill>
                <a:latin typeface="Aptos Black" panose="020B0004020202020204" pitchFamily="34" charset="0"/>
              </a:rPr>
              <a:t>Email WSC to explore hosting members at your organization!</a:t>
            </a:r>
          </a:p>
        </p:txBody>
      </p:sp>
      <p:sp>
        <p:nvSpPr>
          <p:cNvPr id="13" name="Title 1">
            <a:extLst>
              <a:ext uri="{FF2B5EF4-FFF2-40B4-BE49-F238E27FC236}">
                <a16:creationId xmlns:a16="http://schemas.microsoft.com/office/drawing/2014/main" id="{7AB88986-C756-F774-2A3E-40E41309C237}"/>
              </a:ext>
            </a:extLst>
          </p:cNvPr>
          <p:cNvSpPr txBox="1">
            <a:spLocks/>
          </p:cNvSpPr>
          <p:nvPr/>
        </p:nvSpPr>
        <p:spPr>
          <a:xfrm>
            <a:off x="2477725" y="4947011"/>
            <a:ext cx="8568225" cy="858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800" dirty="0">
                <a:solidFill>
                  <a:srgbClr val="141B35"/>
                </a:solidFill>
                <a:latin typeface="+mn-lt"/>
              </a:rPr>
              <a:t>Jason McLaughlin</a:t>
            </a:r>
          </a:p>
          <a:p>
            <a:pPr algn="l"/>
            <a:r>
              <a:rPr lang="en-US" sz="2800" dirty="0">
                <a:solidFill>
                  <a:srgbClr val="141B35"/>
                </a:solidFill>
                <a:latin typeface="+mn-lt"/>
              </a:rPr>
              <a:t>jason.mclaughlin@esd.wa.gov</a:t>
            </a:r>
          </a:p>
        </p:txBody>
      </p:sp>
    </p:spTree>
    <p:extLst>
      <p:ext uri="{BB962C8B-B14F-4D97-AF65-F5344CB8AC3E}">
        <p14:creationId xmlns:p14="http://schemas.microsoft.com/office/powerpoint/2010/main" val="601352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CCF_Presentation</Template>
  <TotalTime>13235</TotalTime>
  <Words>626</Words>
  <Application>Microsoft Office PowerPoint</Application>
  <PresentationFormat>Widescreen</PresentationFormat>
  <Paragraphs>52</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Black</vt:lpstr>
      <vt:lpstr>Aptos Display</vt:lpstr>
      <vt:lpstr>Arial</vt:lpstr>
      <vt:lpstr>Office Theme</vt:lpstr>
      <vt:lpstr>What is Washington Service Corps?</vt:lpstr>
      <vt:lpstr>What do our Washington Service Corps members do?</vt:lpstr>
      <vt:lpstr>How is service different from a job?</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Seidel, Hilary (ESD)</dc:creator>
  <cp:lastModifiedBy>Seidel, Hilary (ESD)</cp:lastModifiedBy>
  <cp:revision>19</cp:revision>
  <dcterms:created xsi:type="dcterms:W3CDTF">2024-12-06T19:46:04Z</dcterms:created>
  <dcterms:modified xsi:type="dcterms:W3CDTF">2025-03-04T18:39:43Z</dcterms:modified>
</cp:coreProperties>
</file>